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74" r:id="rId3"/>
    <p:sldId id="278" r:id="rId4"/>
    <p:sldId id="266" r:id="rId5"/>
    <p:sldId id="275" r:id="rId6"/>
    <p:sldId id="279" r:id="rId7"/>
    <p:sldId id="276" r:id="rId8"/>
    <p:sldId id="280" r:id="rId9"/>
    <p:sldId id="281" r:id="rId10"/>
    <p:sldId id="282" r:id="rId11"/>
    <p:sldId id="277" r:id="rId12"/>
    <p:sldId id="28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A8229E"/>
    <a:srgbClr val="F38B1E"/>
    <a:srgbClr val="F3931C"/>
    <a:srgbClr val="52B003"/>
    <a:srgbClr val="46B5C2"/>
    <a:srgbClr val="C228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50" d="100"/>
          <a:sy n="150" d="100"/>
        </p:scale>
        <p:origin x="-1152" y="16"/>
      </p:cViewPr>
      <p:guideLst>
        <p:guide orient="horz" pos="1248"/>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7AAFAA-70CD-41A8-BD48-C4229821DB27}" type="datetimeFigureOut">
              <a:rPr lang="en-US" smtClean="0"/>
              <a:pPr/>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AAFAA-70CD-41A8-BD48-C4229821DB27}" type="datetimeFigureOut">
              <a:rPr lang="en-US" smtClean="0"/>
              <a:pPr/>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AAFAA-70CD-41A8-BD48-C4229821DB27}" type="datetimeFigureOut">
              <a:rPr lang="en-US" smtClean="0"/>
              <a:pPr/>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AAFAA-70CD-41A8-BD48-C4229821DB27}" type="datetimeFigureOut">
              <a:rPr lang="en-US" smtClean="0"/>
              <a:pPr/>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AAFAA-70CD-41A8-BD48-C4229821DB27}" type="datetimeFigureOut">
              <a:rPr lang="en-US" smtClean="0"/>
              <a:pPr/>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7AAFAA-70CD-41A8-BD48-C4229821DB27}" type="datetimeFigureOut">
              <a:rPr lang="en-US" smtClean="0"/>
              <a:pPr/>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7AAFAA-70CD-41A8-BD48-C4229821DB27}" type="datetimeFigureOut">
              <a:rPr lang="en-US" smtClean="0"/>
              <a:pPr/>
              <a:t>12/13/16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7AAFAA-70CD-41A8-BD48-C4229821DB27}" type="datetimeFigureOut">
              <a:rPr lang="en-US" smtClean="0"/>
              <a:pPr/>
              <a:t>12/13/16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AAFAA-70CD-41A8-BD48-C4229821DB27}" type="datetimeFigureOut">
              <a:rPr lang="en-US" smtClean="0"/>
              <a:pPr/>
              <a:t>12/13/16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AFAA-70CD-41A8-BD48-C4229821DB27}" type="datetimeFigureOut">
              <a:rPr lang="en-US" smtClean="0"/>
              <a:pPr/>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AFAA-70CD-41A8-BD48-C4229821DB27}" type="datetimeFigureOut">
              <a:rPr lang="en-US" smtClean="0"/>
              <a:pPr/>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A1DF-7223-417F-BB62-BA3BDA1BAA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AAFAA-70CD-41A8-BD48-C4229821DB27}" type="datetimeFigureOut">
              <a:rPr lang="en-US" smtClean="0"/>
              <a:pPr/>
              <a:t>12/13/16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7A1DF-7223-417F-BB62-BA3BDA1BAA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7F7F7F"/>
          </a:solidFill>
          <a:latin typeface="Arial Narrow"/>
          <a:ea typeface="+mj-ea"/>
          <a:cs typeface="Arial Narrow"/>
        </a:defRPr>
      </a:lvl1pPr>
    </p:titleStyle>
    <p:bodyStyle>
      <a:lvl1pPr marL="342900" indent="-342900" algn="l" defTabSz="914400" rtl="0" eaLnBrk="1" latinLnBrk="0" hangingPunct="1">
        <a:spcBef>
          <a:spcPct val="20000"/>
        </a:spcBef>
        <a:buFont typeface="Arial" pitchFamily="34" charset="0"/>
        <a:buChar char="•"/>
        <a:defRPr sz="3200" kern="1200">
          <a:solidFill>
            <a:srgbClr val="7F7F7F"/>
          </a:solidFill>
          <a:latin typeface="Arial Narrow"/>
          <a:ea typeface="+mn-ea"/>
          <a:cs typeface="Arial Narrow"/>
        </a:defRPr>
      </a:lvl1pPr>
      <a:lvl2pPr marL="742950" indent="-285750" algn="l" defTabSz="914400" rtl="0" eaLnBrk="1" latinLnBrk="0" hangingPunct="1">
        <a:spcBef>
          <a:spcPct val="20000"/>
        </a:spcBef>
        <a:buFont typeface="Arial" pitchFamily="34" charset="0"/>
        <a:buChar char="–"/>
        <a:defRPr sz="2800" kern="1200">
          <a:solidFill>
            <a:srgbClr val="7F7F7F"/>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sz="2400" kern="1200">
          <a:solidFill>
            <a:srgbClr val="7F7F7F"/>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sz="2000" kern="1200">
          <a:solidFill>
            <a:srgbClr val="7F7F7F"/>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sz="2000" kern="1200">
          <a:solidFill>
            <a:srgbClr val="7F7F7F"/>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allcenter.jpg"/>
          <p:cNvPicPr>
            <a:picLocks noChangeAspect="1"/>
          </p:cNvPicPr>
          <p:nvPr/>
        </p:nvPicPr>
        <p:blipFill>
          <a:blip r:embed="rId2"/>
          <a:srcRect r="23469"/>
          <a:stretch>
            <a:fillRect/>
          </a:stretch>
        </p:blipFill>
        <p:spPr>
          <a:xfrm>
            <a:off x="-1" y="1981200"/>
            <a:ext cx="9144001" cy="3733800"/>
          </a:xfrm>
          <a:prstGeom prst="rect">
            <a:avLst/>
          </a:prstGeom>
        </p:spPr>
      </p:pic>
      <p:sp>
        <p:nvSpPr>
          <p:cNvPr id="2" name="Title 1"/>
          <p:cNvSpPr>
            <a:spLocks noGrp="1"/>
          </p:cNvSpPr>
          <p:nvPr>
            <p:ph type="ctrTitle"/>
          </p:nvPr>
        </p:nvSpPr>
        <p:spPr>
          <a:xfrm>
            <a:off x="685800" y="381000"/>
            <a:ext cx="7772400" cy="1470025"/>
          </a:xfrm>
        </p:spPr>
        <p:txBody>
          <a:bodyPr/>
          <a:lstStyle/>
          <a:p>
            <a:r>
              <a:rPr lang="en-US" dirty="0" smtClean="0"/>
              <a:t>AMDA Call Center Training</a:t>
            </a:r>
            <a:br>
              <a:rPr lang="en-US" dirty="0" smtClean="0"/>
            </a:br>
            <a:r>
              <a:rPr lang="en-US" dirty="0" smtClean="0"/>
              <a:t>Initial Contact Call</a:t>
            </a:r>
            <a:endParaRPr lang="en-US" dirty="0">
              <a:solidFill>
                <a:schemeClr val="bg1">
                  <a:lumMod val="50000"/>
                  <a:lumOff val="50000"/>
                </a:schemeClr>
              </a:solidFill>
              <a:latin typeface="Arial Narrow"/>
              <a:cs typeface="Arial Narrow"/>
            </a:endParaRPr>
          </a:p>
        </p:txBody>
      </p:sp>
      <p:sp>
        <p:nvSpPr>
          <p:cNvPr id="3" name="Subtitle 2"/>
          <p:cNvSpPr>
            <a:spLocks noGrp="1"/>
          </p:cNvSpPr>
          <p:nvPr>
            <p:ph type="subTitle" idx="1"/>
          </p:nvPr>
        </p:nvSpPr>
        <p:spPr>
          <a:xfrm>
            <a:off x="1371600" y="5791200"/>
            <a:ext cx="6400800" cy="1066800"/>
          </a:xfrm>
        </p:spPr>
        <p:txBody>
          <a:bodyPr>
            <a:normAutofit/>
          </a:bodyPr>
          <a:lstStyle/>
          <a:p>
            <a:r>
              <a:rPr lang="en-US" sz="2400" dirty="0" smtClean="0">
                <a:solidFill>
                  <a:srgbClr val="7F7F7F"/>
                </a:solidFill>
              </a:rPr>
              <a:t>Purpose of the Initial Contact Call</a:t>
            </a:r>
          </a:p>
          <a:p>
            <a:r>
              <a:rPr lang="en-US" sz="1600" dirty="0" smtClean="0">
                <a:solidFill>
                  <a:srgbClr val="7F7F7F"/>
                </a:solidFill>
              </a:rPr>
              <a:t>Intro • Body • Close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AMDADance1_523.jpg"/>
          <p:cNvPicPr>
            <a:picLocks noChangeAspect="1"/>
          </p:cNvPicPr>
          <p:nvPr/>
        </p:nvPicPr>
        <p:blipFill>
          <a:blip r:embed="rId2"/>
          <a:srcRect r="8397"/>
          <a:stretch>
            <a:fillRect/>
          </a:stretch>
        </p:blipFill>
        <p:spPr>
          <a:xfrm>
            <a:off x="-1" y="-15159"/>
            <a:ext cx="9144001" cy="68731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Script Review</a:t>
            </a:r>
            <a:endParaRPr lang="en-US" b="1" dirty="0">
              <a:solidFill>
                <a:schemeClr val="tx1"/>
              </a:solidFill>
            </a:endParaRPr>
          </a:p>
        </p:txBody>
      </p:sp>
      <p:sp>
        <p:nvSpPr>
          <p:cNvPr id="3" name="Content Placeholder 2"/>
          <p:cNvSpPr>
            <a:spLocks noGrp="1"/>
          </p:cNvSpPr>
          <p:nvPr>
            <p:ph idx="1"/>
          </p:nvPr>
        </p:nvSpPr>
        <p:spPr/>
        <p:txBody>
          <a:bodyPr wrap="square" numCol="1" anchor="t">
            <a:noAutofit/>
          </a:bodyPr>
          <a:lstStyle/>
          <a:p>
            <a:pPr marL="0" lvl="0" indent="0">
              <a:spcBef>
                <a:spcPts val="0"/>
              </a:spcBef>
              <a:buNone/>
            </a:pPr>
            <a:r>
              <a:rPr lang="en-US" sz="2000" dirty="0" smtClean="0">
                <a:solidFill>
                  <a:srgbClr val="FFFFFF"/>
                </a:solidFill>
              </a:rPr>
              <a:t>Intro - </a:t>
            </a:r>
            <a:r>
              <a:rPr lang="en-US" sz="2000" dirty="0" smtClean="0">
                <a:solidFill>
                  <a:srgbClr val="FFFFFF"/>
                </a:solidFill>
              </a:rPr>
              <a:t>To inform students or parents the purpose of the call and to build rapport</a:t>
            </a:r>
          </a:p>
          <a:p>
            <a:pPr marL="0" lvl="0" indent="0">
              <a:spcBef>
                <a:spcPts val="0"/>
              </a:spcBef>
              <a:buNone/>
            </a:pPr>
            <a:endParaRPr lang="en-US" sz="2000" dirty="0" smtClean="0">
              <a:solidFill>
                <a:srgbClr val="FFFFFF"/>
              </a:solidFill>
            </a:endParaRPr>
          </a:p>
          <a:p>
            <a:pPr marL="0" lvl="0" indent="0">
              <a:spcBef>
                <a:spcPts val="0"/>
              </a:spcBef>
              <a:buNone/>
            </a:pPr>
            <a:r>
              <a:rPr lang="en-US" sz="2000" dirty="0" smtClean="0">
                <a:solidFill>
                  <a:srgbClr val="FFFFFF"/>
                </a:solidFill>
              </a:rPr>
              <a:t>Body - </a:t>
            </a:r>
            <a:r>
              <a:rPr lang="en-US" sz="2000" dirty="0" smtClean="0">
                <a:solidFill>
                  <a:srgbClr val="FFFFFF"/>
                </a:solidFill>
              </a:rPr>
              <a:t>To gain information about the student’s interest in attending a performing arts college, and to identify some information regarding their background and training</a:t>
            </a:r>
          </a:p>
          <a:p>
            <a:pPr marL="0" lvl="0" indent="0">
              <a:spcBef>
                <a:spcPts val="0"/>
              </a:spcBef>
              <a:buNone/>
            </a:pPr>
            <a:endParaRPr lang="en-US" sz="2000" dirty="0" smtClean="0">
              <a:solidFill>
                <a:srgbClr val="FFFFFF"/>
              </a:solidFill>
            </a:endParaRPr>
          </a:p>
          <a:p>
            <a:pPr marL="0" lvl="0" indent="0">
              <a:spcBef>
                <a:spcPts val="0"/>
              </a:spcBef>
              <a:buNone/>
            </a:pPr>
            <a:r>
              <a:rPr lang="en-US" sz="2000" dirty="0" smtClean="0">
                <a:solidFill>
                  <a:srgbClr val="FFFFFF"/>
                </a:solidFill>
              </a:rPr>
              <a:t>Close - </a:t>
            </a:r>
            <a:r>
              <a:rPr lang="en-US" sz="2000" dirty="0" smtClean="0">
                <a:solidFill>
                  <a:srgbClr val="FFFFFF"/>
                </a:solidFill>
              </a:rPr>
              <a:t>To answer questions and to schedule the audition</a:t>
            </a:r>
          </a:p>
          <a:p>
            <a:pPr marL="0" lvl="0" indent="0">
              <a:spcBef>
                <a:spcPts val="0"/>
              </a:spcBef>
              <a:buNone/>
            </a:pPr>
            <a:endParaRPr lang="en-US" sz="2000" dirty="0" smtClean="0">
              <a:solidFill>
                <a:srgbClr val="FFFFFF"/>
              </a:solidFill>
            </a:endParaRPr>
          </a:p>
          <a:p>
            <a:pPr marL="0" lvl="0" indent="0">
              <a:spcBef>
                <a:spcPts val="0"/>
              </a:spcBef>
              <a:buNone/>
            </a:pPr>
            <a:r>
              <a:rPr lang="en-US" sz="2000" b="1" dirty="0" smtClean="0">
                <a:solidFill>
                  <a:srgbClr val="FFFFFF"/>
                </a:solidFill>
              </a:rPr>
              <a:t>Final Thoughts:</a:t>
            </a:r>
            <a:r>
              <a:rPr lang="en-US" sz="2000" dirty="0" smtClean="0">
                <a:solidFill>
                  <a:srgbClr val="FFFFFF"/>
                </a:solidFill>
              </a:rPr>
              <a:t> This call should not exceed more than 15 minutes (Even with several questions being answered.  Remember this is one initial stop on the enrollment path, and it’s important that our prospective students take the “scenic route”  </a:t>
            </a:r>
          </a:p>
          <a:p>
            <a:pPr algn="ctr">
              <a:buNone/>
            </a:pPr>
            <a:endParaRPr lang="en-US" sz="2400" dirty="0" smtClean="0">
              <a:solidFill>
                <a:srgbClr val="FFFFFF"/>
              </a:solidFill>
            </a:endParaRPr>
          </a:p>
        </p:txBody>
      </p:sp>
    </p:spTree>
  </p:cSld>
  <p:clrMapOvr>
    <a:masterClrMapping/>
  </p:clrMapOvr>
  <p:transition advClick="0" advTm="6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customer support.jpg"/>
          <p:cNvPicPr>
            <a:picLocks noChangeAspect="1"/>
          </p:cNvPicPr>
          <p:nvPr/>
        </p:nvPicPr>
        <p:blipFill>
          <a:blip r:embed="rId2"/>
          <a:srcRect l="1639"/>
          <a:stretch>
            <a:fillRect/>
          </a:stretch>
        </p:blipFill>
        <p:spPr>
          <a:xfrm>
            <a:off x="0" y="-175353"/>
            <a:ext cx="9144000" cy="703335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38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How to Increase Show Rates at Auditions</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solidFill>
                  <a:srgbClr val="FFFFFF"/>
                </a:solidFill>
              </a:rPr>
              <a:t>Sell AMDA, not the audition/</a:t>
            </a:r>
            <a:r>
              <a:rPr lang="en-US" sz="2400" dirty="0" smtClean="0">
                <a:solidFill>
                  <a:srgbClr val="FFFFFF"/>
                </a:solidFill>
              </a:rPr>
              <a:t>application - </a:t>
            </a:r>
            <a:r>
              <a:rPr lang="en-US" sz="2400" dirty="0" smtClean="0">
                <a:solidFill>
                  <a:srgbClr val="FFFFFF"/>
                </a:solidFill>
              </a:rPr>
              <a:t>AMDA is the best college in the world to train performing artist.</a:t>
            </a:r>
            <a:r>
              <a:rPr lang="en-US" sz="2400" dirty="0" smtClean="0">
                <a:solidFill>
                  <a:srgbClr val="FFFFFF"/>
                </a:solidFill>
              </a:rPr>
              <a:t> Once </a:t>
            </a:r>
            <a:r>
              <a:rPr lang="en-US" sz="2400" dirty="0" smtClean="0">
                <a:solidFill>
                  <a:srgbClr val="FFFFFF"/>
                </a:solidFill>
              </a:rPr>
              <a:t>students realize how incredible the training and performing opportunities are; they will be desperate to audition for AMDA.</a:t>
            </a:r>
            <a:r>
              <a:rPr lang="en-US" sz="2400" dirty="0" smtClean="0">
                <a:solidFill>
                  <a:srgbClr val="FFFFFF"/>
                </a:solidFill>
              </a:rPr>
              <a:t> If </a:t>
            </a:r>
            <a:r>
              <a:rPr lang="en-US" sz="2400" dirty="0" smtClean="0">
                <a:solidFill>
                  <a:srgbClr val="FFFFFF"/>
                </a:solidFill>
              </a:rPr>
              <a:t>you put the focus on the audition you will scare them.</a:t>
            </a:r>
            <a:r>
              <a:rPr lang="en-US" sz="2400" dirty="0" smtClean="0">
                <a:solidFill>
                  <a:srgbClr val="FFFFFF"/>
                </a:solidFill>
              </a:rPr>
              <a:t> If </a:t>
            </a:r>
            <a:r>
              <a:rPr lang="en-US" sz="2400" dirty="0" smtClean="0">
                <a:solidFill>
                  <a:srgbClr val="FFFFFF"/>
                </a:solidFill>
              </a:rPr>
              <a:t>you put the focus on AMDA you will excite them</a:t>
            </a:r>
          </a:p>
          <a:p>
            <a:r>
              <a:rPr lang="en-US" sz="2400" dirty="0" smtClean="0">
                <a:solidFill>
                  <a:srgbClr val="FFFFFF"/>
                </a:solidFill>
              </a:rPr>
              <a:t>Have the AMDA website up, interchange listening with providing information</a:t>
            </a:r>
          </a:p>
          <a:p>
            <a:endParaRPr lang="en-US" dirty="0">
              <a:solidFill>
                <a:srgbClr val="FFFFFF"/>
              </a:solidFill>
            </a:endParaRPr>
          </a:p>
        </p:txBody>
      </p:sp>
    </p:spTree>
  </p:cSld>
  <p:clrMapOvr>
    <a:masterClrMapping/>
  </p:clrMapOvr>
  <p:transition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_MG_6910-1.jpg"/>
          <p:cNvPicPr>
            <a:picLocks noChangeAspect="1"/>
          </p:cNvPicPr>
          <p:nvPr/>
        </p:nvPicPr>
        <p:blipFill>
          <a:blip r:embed="rId2"/>
          <a:srcRect r="11111"/>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8229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Screen in, not out</a:t>
            </a:r>
            <a:endParaRPr lang="en-US" b="1" dirty="0">
              <a:solidFill>
                <a:schemeClr val="tx1"/>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FFFFFF"/>
                </a:solidFill>
              </a:rPr>
              <a:t>Refrain from pre-screening. Book everyone that is interested in applying and auditioning for AMDA regardless of what your perception of their skill set is. This is a time tested process.  If the student isn’t qualified for the school, then the audition will identify that.  </a:t>
            </a:r>
          </a:p>
          <a:p>
            <a:endParaRPr lang="en-US" dirty="0" smtClean="0">
              <a:solidFill>
                <a:srgbClr val="FFFFFF"/>
              </a:solidFill>
            </a:endParaRPr>
          </a:p>
          <a:p>
            <a:pPr lvl="1"/>
            <a:r>
              <a:rPr lang="en-US" dirty="0" smtClean="0">
                <a:solidFill>
                  <a:srgbClr val="FFFFFF"/>
                </a:solidFill>
              </a:rPr>
              <a:t>“We are scheduling auditions for the LA campus on Saturday December 4th, 2016 are you available to attend?”</a:t>
            </a:r>
          </a:p>
          <a:p>
            <a:endParaRPr lang="en-US" dirty="0" smtClean="0">
              <a:solidFill>
                <a:srgbClr val="FFFFFF"/>
              </a:solidFill>
            </a:endParaRPr>
          </a:p>
          <a:p>
            <a:pPr lvl="1"/>
            <a:r>
              <a:rPr lang="en-US" dirty="0" smtClean="0">
                <a:solidFill>
                  <a:srgbClr val="FFFFFF"/>
                </a:solidFill>
              </a:rPr>
              <a:t>“Your background and training sound great and you’re invited to audition in Los Angeles on ___________________________”</a:t>
            </a:r>
          </a:p>
          <a:p>
            <a:endParaRPr lang="en-US" dirty="0" smtClean="0">
              <a:solidFill>
                <a:srgbClr val="FFFFFF"/>
              </a:solidFill>
            </a:endParaRPr>
          </a:p>
        </p:txBody>
      </p:sp>
      <p:sp>
        <p:nvSpPr>
          <p:cNvPr id="4" name="TextBox 3"/>
          <p:cNvSpPr txBox="1"/>
          <p:nvPr/>
        </p:nvSpPr>
        <p:spPr>
          <a:xfrm>
            <a:off x="4808074" y="915362"/>
            <a:ext cx="184666" cy="369332"/>
          </a:xfrm>
          <a:prstGeom prst="rect">
            <a:avLst/>
          </a:prstGeom>
          <a:noFill/>
        </p:spPr>
        <p:txBody>
          <a:bodyPr wrap="none" rtlCol="0">
            <a:spAutoFit/>
          </a:bodyPr>
          <a:lstStyle/>
          <a:p>
            <a:endParaRPr lang="en-US" dirty="0"/>
          </a:p>
        </p:txBody>
      </p:sp>
    </p:spTree>
  </p:cSld>
  <p:clrMapOvr>
    <a:masterClrMapping/>
  </p:clrMapOvr>
  <p:transition advClick="0"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6B5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You’re doing what?</a:t>
            </a:r>
            <a:endParaRPr lang="en-US" b="1" dirty="0">
              <a:solidFill>
                <a:schemeClr val="tx1"/>
              </a:solidFill>
            </a:endParaRPr>
          </a:p>
        </p:txBody>
      </p:sp>
      <p:sp>
        <p:nvSpPr>
          <p:cNvPr id="3" name="Content Placeholder 2"/>
          <p:cNvSpPr>
            <a:spLocks noGrp="1"/>
          </p:cNvSpPr>
          <p:nvPr>
            <p:ph idx="1"/>
          </p:nvPr>
        </p:nvSpPr>
        <p:spPr>
          <a:xfrm>
            <a:off x="457200" y="1523999"/>
            <a:ext cx="8229600" cy="4876801"/>
          </a:xfrm>
        </p:spPr>
        <p:txBody>
          <a:bodyPr>
            <a:normAutofit fontScale="77500" lnSpcReduction="20000"/>
          </a:bodyPr>
          <a:lstStyle/>
          <a:p>
            <a:r>
              <a:rPr lang="en-US" sz="2581" dirty="0" smtClean="0">
                <a:solidFill>
                  <a:srgbClr val="FFFFFF"/>
                </a:solidFill>
              </a:rPr>
              <a:t>Equip prospective students with the “why AMDA” so they can share that “why” with their support team</a:t>
            </a:r>
          </a:p>
          <a:p>
            <a:pPr lvl="1"/>
            <a:r>
              <a:rPr lang="en-US" sz="2323" dirty="0" smtClean="0">
                <a:solidFill>
                  <a:srgbClr val="FFFFFF"/>
                </a:solidFill>
              </a:rPr>
              <a:t>There are many parents that do not understand performing arts majors or performing arts as a career.  Equip students with information that they can pass on to their family so that their parents, and friends support them to the audition versus talking them out of auditioning.  </a:t>
            </a:r>
          </a:p>
          <a:p>
            <a:pPr lvl="2"/>
            <a:r>
              <a:rPr lang="en-US" sz="2065" dirty="0" smtClean="0">
                <a:solidFill>
                  <a:srgbClr val="FFFFFF"/>
                </a:solidFill>
              </a:rPr>
              <a:t>“Are your parents supportive of your desire to major in performing arts?”  </a:t>
            </a:r>
            <a:br>
              <a:rPr lang="en-US" sz="2065" dirty="0" smtClean="0">
                <a:solidFill>
                  <a:srgbClr val="FFFFFF"/>
                </a:solidFill>
              </a:rPr>
            </a:br>
            <a:r>
              <a:rPr lang="en-US" sz="2065" dirty="0" smtClean="0">
                <a:solidFill>
                  <a:srgbClr val="FFFFFF"/>
                </a:solidFill>
              </a:rPr>
              <a:t>(Notice this question does not mention studying at AMDA)</a:t>
            </a:r>
          </a:p>
          <a:p>
            <a:pPr lvl="3"/>
            <a:r>
              <a:rPr lang="en-US" sz="1886" dirty="0" smtClean="0">
                <a:solidFill>
                  <a:srgbClr val="FFFFFF"/>
                </a:solidFill>
              </a:rPr>
              <a:t>“If yes move on, if no ask why”</a:t>
            </a:r>
            <a:r>
              <a:rPr lang="en-US" dirty="0" smtClean="0">
                <a:solidFill>
                  <a:srgbClr val="FFFFFF"/>
                </a:solidFill>
              </a:rPr>
              <a:t/>
            </a:r>
            <a:br>
              <a:rPr lang="en-US" dirty="0" smtClean="0">
                <a:solidFill>
                  <a:srgbClr val="FFFFFF"/>
                </a:solidFill>
              </a:rPr>
            </a:br>
            <a:endParaRPr lang="en-US" dirty="0" smtClean="0">
              <a:solidFill>
                <a:srgbClr val="FFFFFF"/>
              </a:solidFill>
            </a:endParaRPr>
          </a:p>
          <a:p>
            <a:r>
              <a:rPr lang="en-US" sz="2581" dirty="0" smtClean="0">
                <a:solidFill>
                  <a:srgbClr val="FFFFFF"/>
                </a:solidFill>
              </a:rPr>
              <a:t>Once you know the “why”, use AMDA facts to equip the student to overcome the objection, because they will need to do that with their support team. </a:t>
            </a:r>
          </a:p>
          <a:p>
            <a:pPr lvl="1"/>
            <a:r>
              <a:rPr lang="en-US" sz="2323" dirty="0" smtClean="0">
                <a:solidFill>
                  <a:srgbClr val="FFFFFF"/>
                </a:solidFill>
              </a:rPr>
              <a:t>“My mom doesn’t understand how performers get work”  </a:t>
            </a:r>
          </a:p>
          <a:p>
            <a:pPr marL="346075" lvl="1" indent="1588">
              <a:buNone/>
            </a:pPr>
            <a:r>
              <a:rPr lang="en-US" sz="2571" dirty="0" smtClean="0">
                <a:solidFill>
                  <a:srgbClr val="FFFFFF"/>
                </a:solidFill>
              </a:rPr>
              <a:t>“That’s a common question.  AMDA trains it’s students on how to not only book work as a performer but also to create work as an entrepreneur through our industry and networking courses.”  You will learn practical business skills that will benefit you to work in the industry when you are between performance projects.”</a:t>
            </a:r>
          </a:p>
          <a:p>
            <a:pPr lvl="2"/>
            <a:endParaRPr lang="en-US" dirty="0" smtClean="0">
              <a:solidFill>
                <a:srgbClr val="FFFFFF"/>
              </a:solidFill>
            </a:endParaRPr>
          </a:p>
          <a:p>
            <a:pPr lvl="2"/>
            <a:endParaRPr lang="en-US" dirty="0" smtClean="0">
              <a:solidFill>
                <a:srgbClr val="FFFFFF"/>
              </a:solidFill>
            </a:endParaRPr>
          </a:p>
          <a:p>
            <a:pPr lvl="2"/>
            <a:endParaRPr lang="en-US" dirty="0" smtClean="0">
              <a:solidFill>
                <a:srgbClr val="FFFFFF"/>
              </a:solidFill>
            </a:endParaRPr>
          </a:p>
          <a:p>
            <a:endParaRPr lang="en-US" dirty="0" smtClean="0">
              <a:solidFill>
                <a:srgbClr val="FFFFFF"/>
              </a:solidFill>
            </a:endParaRPr>
          </a:p>
        </p:txBody>
      </p:sp>
      <p:sp>
        <p:nvSpPr>
          <p:cNvPr id="5" name="Rectangle 1"/>
          <p:cNvSpPr>
            <a:spLocks noChangeArrowheads="1"/>
          </p:cNvSpPr>
          <p:nvPr/>
        </p:nvSpPr>
        <p:spPr bwMode="auto">
          <a:xfrm>
            <a:off x="457200" y="5056494"/>
            <a:ext cx="84581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advTm="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MDA_SummerCamp2_380.jpg"/>
          <p:cNvPicPr>
            <a:picLocks noChangeAspect="1"/>
          </p:cNvPicPr>
          <p:nvPr/>
        </p:nvPicPr>
        <p:blipFill>
          <a:blip r:embed="rId2"/>
          <a:srcRect l="7870"/>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52B00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About AMDA</a:t>
            </a:r>
            <a:endParaRPr lang="en-US"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sz="2000" dirty="0" smtClean="0">
                <a:solidFill>
                  <a:srgbClr val="FFFFFF"/>
                </a:solidFill>
              </a:rPr>
              <a:t>Celebrating more than 50 years as one of America’s premier conservatories for the performing arts, AMDA is recognized throughout the industry for its rich history and tradition of launching some of the most successful careers in theatre, film and television.</a:t>
            </a:r>
          </a:p>
          <a:p>
            <a:r>
              <a:rPr lang="en-US" sz="2000" dirty="0" smtClean="0">
                <a:solidFill>
                  <a:srgbClr val="FFFFFF"/>
                </a:solidFill>
              </a:rPr>
              <a:t>In 2003, the Martins brought </a:t>
            </a:r>
            <a:r>
              <a:rPr lang="en-US" sz="2000" dirty="0" err="1" smtClean="0">
                <a:solidFill>
                  <a:srgbClr val="FFFFFF"/>
                </a:solidFill>
              </a:rPr>
              <a:t>AMDA’s</a:t>
            </a:r>
            <a:r>
              <a:rPr lang="en-US" sz="2000" dirty="0" smtClean="0">
                <a:solidFill>
                  <a:srgbClr val="FFFFFF"/>
                </a:solidFill>
              </a:rPr>
              <a:t> success to the golden West Coast, founding a Los Angeles campus in the Art Deco Yucca Vine Tower located in the heart of Hollywood</a:t>
            </a:r>
          </a:p>
          <a:p>
            <a:r>
              <a:rPr lang="en-US" sz="2000" dirty="0" smtClean="0">
                <a:solidFill>
                  <a:srgbClr val="FFFFFF"/>
                </a:solidFill>
              </a:rPr>
              <a:t>AMDA became the only Bachelor of Fine Arts Degree-granting performing arts institution with campuses in both New York and Los Angeles.</a:t>
            </a:r>
          </a:p>
          <a:p>
            <a:r>
              <a:rPr lang="en-US" sz="2000" dirty="0" smtClean="0">
                <a:solidFill>
                  <a:srgbClr val="FFFFFF"/>
                </a:solidFill>
              </a:rPr>
              <a:t>Each year, more than 1,400 students engage in </a:t>
            </a:r>
            <a:r>
              <a:rPr lang="en-US" sz="2000" dirty="0" err="1" smtClean="0">
                <a:solidFill>
                  <a:srgbClr val="FFFFFF"/>
                </a:solidFill>
              </a:rPr>
              <a:t>AMDA’s</a:t>
            </a:r>
            <a:r>
              <a:rPr lang="en-US" sz="2000" dirty="0" smtClean="0">
                <a:solidFill>
                  <a:srgbClr val="FFFFFF"/>
                </a:solidFill>
              </a:rPr>
              <a:t> rigorous curricula, each young artist training under the guidance of our faculty of professional artists and instructors at the leading edge of their respective fields</a:t>
            </a:r>
          </a:p>
          <a:p>
            <a:r>
              <a:rPr lang="en-US" sz="2000" dirty="0" smtClean="0">
                <a:solidFill>
                  <a:srgbClr val="FFFFFF"/>
                </a:solidFill>
              </a:rPr>
              <a:t>AMDA is committed to providing an unsurpassed performing arts education to a diverse community of creative artists. AMDA serves as both school and stage, where students are given the support and opportunity to define their own personal objectives and to develop and refine their own distinctive artistic voices.</a:t>
            </a:r>
          </a:p>
          <a:p>
            <a:pPr>
              <a:buNone/>
            </a:pPr>
            <a:endParaRPr lang="en-US" sz="2000" i="1" dirty="0" smtClean="0">
              <a:solidFill>
                <a:srgbClr val="FFFFFF"/>
              </a:solidFill>
            </a:endParaRPr>
          </a:p>
        </p:txBody>
      </p:sp>
    </p:spTree>
  </p:cSld>
  <p:clrMapOvr>
    <a:masterClrMapping/>
  </p:clrMapOvr>
  <p:transition advClick="0"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call-center-IVR-payments-1200x799.jpg"/>
          <p:cNvPicPr>
            <a:picLocks noChangeAspect="1"/>
          </p:cNvPicPr>
          <p:nvPr/>
        </p:nvPicPr>
        <p:blipFill>
          <a:blip r:embed="rId2"/>
          <a:srcRect l="11204"/>
          <a:stretch>
            <a:fillRect/>
          </a:stretch>
        </p:blipFill>
        <p:spPr>
          <a:xfrm>
            <a:off x="0" y="1"/>
            <a:ext cx="9144002"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a:t>
            </a:r>
            <a:endParaRPr lang="en-US" dirty="0"/>
          </a:p>
        </p:txBody>
      </p:sp>
      <p:sp>
        <p:nvSpPr>
          <p:cNvPr id="3" name="Content Placeholder 2"/>
          <p:cNvSpPr>
            <a:spLocks noGrp="1"/>
          </p:cNvSpPr>
          <p:nvPr>
            <p:ph idx="1"/>
          </p:nvPr>
        </p:nvSpPr>
        <p:spPr>
          <a:xfrm>
            <a:off x="1104900" y="5562600"/>
            <a:ext cx="6934200" cy="914400"/>
          </a:xfrm>
        </p:spPr>
        <p:txBody>
          <a:bodyPr>
            <a:normAutofit/>
          </a:bodyPr>
          <a:lstStyle/>
          <a:p>
            <a:pPr marL="0" lvl="0" indent="0">
              <a:spcBef>
                <a:spcPts val="0"/>
              </a:spcBef>
              <a:buNone/>
            </a:pPr>
            <a:r>
              <a:rPr lang="en-US" sz="1800" dirty="0" smtClean="0">
                <a:solidFill>
                  <a:schemeClr val="bg1">
                    <a:lumMod val="50000"/>
                    <a:lumOff val="50000"/>
                  </a:schemeClr>
                </a:solidFill>
              </a:rPr>
              <a:t>Have the AMDA website up, and interchange listening with providing information. </a:t>
            </a:r>
          </a:p>
          <a:p>
            <a:pPr>
              <a:buNone/>
            </a:pPr>
            <a:endParaRPr lang="en-US" sz="1800" dirty="0" smtClean="0"/>
          </a:p>
        </p:txBody>
      </p:sp>
      <p:pic>
        <p:nvPicPr>
          <p:cNvPr id="4" name="Picture 3"/>
          <p:cNvPicPr/>
          <p:nvPr/>
        </p:nvPicPr>
        <p:blipFill>
          <a:blip r:embed="rId2" cstate="print"/>
          <a:srcRect t="5709" b="4331"/>
          <a:stretch>
            <a:fillRect/>
          </a:stretch>
        </p:blipFill>
        <p:spPr bwMode="auto">
          <a:xfrm>
            <a:off x="1219200" y="1471654"/>
            <a:ext cx="6705600" cy="3786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720</Words>
  <Application>Microsoft Macintosh PowerPoint</Application>
  <PresentationFormat>On-screen Show (4:3)</PresentationFormat>
  <Paragraphs>39</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AMDA Call Center Training Initial Contact Call</vt:lpstr>
      <vt:lpstr>How to Increase Show Rates at Auditions</vt:lpstr>
      <vt:lpstr>Slide 3</vt:lpstr>
      <vt:lpstr>Screen in, not out</vt:lpstr>
      <vt:lpstr>You’re doing what?</vt:lpstr>
      <vt:lpstr>Slide 6</vt:lpstr>
      <vt:lpstr>About AMDA</vt:lpstr>
      <vt:lpstr>Slide 8</vt:lpstr>
      <vt:lpstr>Tools of the trade</vt:lpstr>
      <vt:lpstr>Slide 10</vt:lpstr>
      <vt:lpstr>Script Review</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AMDA!</dc:title>
  <dc:creator>kjackson</dc:creator>
  <cp:lastModifiedBy>AMDA</cp:lastModifiedBy>
  <cp:revision>54</cp:revision>
  <cp:lastPrinted>2016-11-21T20:26:25Z</cp:lastPrinted>
  <dcterms:created xsi:type="dcterms:W3CDTF">2016-12-13T19:40:09Z</dcterms:created>
  <dcterms:modified xsi:type="dcterms:W3CDTF">2016-12-13T19:41:39Z</dcterms:modified>
</cp:coreProperties>
</file>